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</p:sldMasterIdLst>
  <p:notesMasterIdLst>
    <p:notesMasterId r:id="rId23"/>
  </p:notesMasterIdLst>
  <p:sldIdLst>
    <p:sldId id="259" r:id="rId5"/>
    <p:sldId id="262" r:id="rId6"/>
    <p:sldId id="264" r:id="rId7"/>
    <p:sldId id="463" r:id="rId8"/>
    <p:sldId id="266" r:id="rId9"/>
    <p:sldId id="285" r:id="rId10"/>
    <p:sldId id="461" r:id="rId11"/>
    <p:sldId id="462" r:id="rId12"/>
    <p:sldId id="458" r:id="rId13"/>
    <p:sldId id="457" r:id="rId14"/>
    <p:sldId id="455" r:id="rId15"/>
    <p:sldId id="270" r:id="rId16"/>
    <p:sldId id="456" r:id="rId17"/>
    <p:sldId id="278" r:id="rId18"/>
    <p:sldId id="276" r:id="rId19"/>
    <p:sldId id="289" r:id="rId20"/>
    <p:sldId id="460" r:id="rId21"/>
    <p:sldId id="421" r:id="rId22"/>
  </p:sldIdLst>
  <p:sldSz cx="9144000" cy="5143500" type="screen16x9"/>
  <p:notesSz cx="6858000" cy="9144000"/>
  <p:embeddedFontLst>
    <p:embeddedFont>
      <p:font typeface="IBM Plex Sans" charset="0"/>
      <p:regular r:id="rId24"/>
      <p:bold r:id="rId25"/>
      <p:italic r:id="rId26"/>
      <p:boldItalic r:id="rId27"/>
    </p:embeddedFont>
    <p:embeddedFont>
      <p:font typeface="Roboto" charset="0"/>
      <p:regular r:id="rId28"/>
      <p:bold r:id="rId29"/>
      <p:italic r:id="rId30"/>
      <p:boldItalic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IBM Plex Sans SemiBold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8994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34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3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47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41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85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68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23635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3336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7" r:id="rId3"/>
    <p:sldLayoutId id="2147483668" r:id="rId4"/>
    <p:sldLayoutId id="2147483669" r:id="rId5"/>
    <p:sldLayoutId id="2147483680" r:id="rId6"/>
    <p:sldLayoutId id="2147483682" r:id="rId7"/>
    <p:sldLayoutId id="2147483683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0007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2. С чего начать свой проект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Жизненный цикл проекта	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6" name="Google Shape;463;g1104681526f_0_282">
            <a:extLst>
              <a:ext uri="{FF2B5EF4-FFF2-40B4-BE49-F238E27FC236}">
                <a16:creationId xmlns:a16="http://schemas.microsoft.com/office/drawing/2014/main" xmlns="" id="{F43D6984-7ECC-46F6-BD3B-307984B8C192}"/>
              </a:ext>
            </a:extLst>
          </p:cNvPr>
          <p:cNvSpPr txBox="1">
            <a:spLocks/>
          </p:cNvSpPr>
          <p:nvPr/>
        </p:nvSpPr>
        <p:spPr>
          <a:xfrm>
            <a:off x="5158395" y="1275552"/>
            <a:ext cx="3587858" cy="34591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Управление продуктом (Product Management)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 – процесс генерации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sym typeface="Arial"/>
              </a:rPr>
              <a:t>, планирования, разработки, тестирования, запуска и вывода продукта на рынок.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Менеджер продукта (Product Manager)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–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профессионал, в обязанности которого входит создание и поддержание оптимальной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sym typeface="Arial"/>
              </a:rPr>
              <a:t>ценности продукта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sym typeface="Arial"/>
              </a:rPr>
              <a:t>на протяжении его жизненного цикла.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highlight>
                <a:srgbClr val="FFFFFF"/>
              </a:highlight>
              <a:uLnTx/>
              <a:uFillTx/>
              <a:latin typeface="IBM Plex Sans" panose="020B050305020300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highlight>
                <a:srgbClr val="FFFFFF"/>
              </a:highlight>
              <a:uLnTx/>
              <a:uFillTx/>
              <a:latin typeface="IBM Plex Sans" panose="020B050305020300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Управление проектом (Project Management)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 – приложение знаний, навыков, инструментов и методов к работам проекта для удовлетворения требований, предъявляемых к проекту.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300"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Менеджер проекта (Project Manager)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 – профессионал, осуществляющий управление проектом, командой проекта и ответственный за достижение целей проекта.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highlight>
                <a:srgbClr val="FFFFFF"/>
              </a:highlight>
              <a:uLnTx/>
              <a:uFillTx/>
              <a:latin typeface="IBM Plex Sans" panose="020B0503050203000203" pitchFamily="34" charset="0"/>
              <a:sym typeface="Arial"/>
            </a:endParaRPr>
          </a:p>
        </p:txBody>
      </p:sp>
      <p:sp>
        <p:nvSpPr>
          <p:cNvPr id="17" name="Google Shape;467;g1104681526f_0_282">
            <a:extLst>
              <a:ext uri="{FF2B5EF4-FFF2-40B4-BE49-F238E27FC236}">
                <a16:creationId xmlns:a16="http://schemas.microsoft.com/office/drawing/2014/main" xmlns="" id="{C7E322C5-6216-4470-98BE-EFD6B60E5EF8}"/>
              </a:ext>
            </a:extLst>
          </p:cNvPr>
          <p:cNvSpPr txBox="1">
            <a:spLocks/>
          </p:cNvSpPr>
          <p:nvPr/>
        </p:nvSpPr>
        <p:spPr>
          <a:xfrm>
            <a:off x="3572188" y="1275552"/>
            <a:ext cx="1550930" cy="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1BAFA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Кто отвечает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1BAFA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за продукт?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1BAFA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468;g1104681526f_0_282">
            <a:extLst>
              <a:ext uri="{FF2B5EF4-FFF2-40B4-BE49-F238E27FC236}">
                <a16:creationId xmlns:a16="http://schemas.microsoft.com/office/drawing/2014/main" xmlns="" id="{79DAF802-C521-46CE-A626-E23E3EE97A34}"/>
              </a:ext>
            </a:extLst>
          </p:cNvPr>
          <p:cNvSpPr txBox="1">
            <a:spLocks/>
          </p:cNvSpPr>
          <p:nvPr/>
        </p:nvSpPr>
        <p:spPr>
          <a:xfrm>
            <a:off x="3572188" y="3172726"/>
            <a:ext cx="1550930" cy="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6439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Кто отвечает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6439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за проект?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6439E6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xmlns="" id="{2EAC0DD7-EFA1-4DA3-9E30-7029F07F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275552"/>
            <a:ext cx="2007795" cy="13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4C6FAA22-5D16-4933-B6E5-633B68BEB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47" y="3172726"/>
            <a:ext cx="2732912" cy="12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 чего начать свой первый проект?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165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Жизненный цикл проекта	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xmlns="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это набор фаз, через которые проходит проект с момента его начала до момента завершения.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endParaRPr lang="ru-RU" sz="1600" kern="12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Жизненный цикл проекта состоит из следующих фаз: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Инициация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Планирование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Реализация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Завершение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endParaRPr lang="ru-RU" sz="1600" kern="12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sp>
        <p:nvSpPr>
          <p:cNvPr id="19" name="Правая фигурная скобка 18">
            <a:extLst>
              <a:ext uri="{FF2B5EF4-FFF2-40B4-BE49-F238E27FC236}">
                <a16:creationId xmlns:a16="http://schemas.microsoft.com/office/drawing/2014/main" xmlns="" id="{88B86CAD-2588-44EC-8422-63F235A3D8D0}"/>
              </a:ext>
            </a:extLst>
          </p:cNvPr>
          <p:cNvSpPr/>
          <p:nvPr/>
        </p:nvSpPr>
        <p:spPr>
          <a:xfrm>
            <a:off x="2495304" y="2789696"/>
            <a:ext cx="512314" cy="141034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333CBA19-93EE-4241-87D8-E759E55FB46D}"/>
              </a:ext>
            </a:extLst>
          </p:cNvPr>
          <p:cNvSpPr/>
          <p:nvPr/>
        </p:nvSpPr>
        <p:spPr>
          <a:xfrm>
            <a:off x="4101103" y="3076429"/>
            <a:ext cx="2396897" cy="83688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Мониторинг и контроль</a:t>
            </a:r>
          </a:p>
        </p:txBody>
      </p:sp>
      <p:sp>
        <p:nvSpPr>
          <p:cNvPr id="21" name="Стрелка: влево 20">
            <a:extLst>
              <a:ext uri="{FF2B5EF4-FFF2-40B4-BE49-F238E27FC236}">
                <a16:creationId xmlns:a16="http://schemas.microsoft.com/office/drawing/2014/main" xmlns="" id="{6073C67C-4F75-44FF-813B-C4E0498523CC}"/>
              </a:ext>
            </a:extLst>
          </p:cNvPr>
          <p:cNvSpPr/>
          <p:nvPr/>
        </p:nvSpPr>
        <p:spPr>
          <a:xfrm>
            <a:off x="3096462" y="3387270"/>
            <a:ext cx="879428" cy="215198"/>
          </a:xfrm>
          <a:prstGeom prst="leftArrow">
            <a:avLst/>
          </a:prstGeom>
          <a:solidFill>
            <a:srgbClr val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0C36C321-97DB-4F2D-93D6-8C9DAE20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351" y="3005578"/>
            <a:ext cx="2396897" cy="17872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A4700D67-BC04-4DC8-BA51-1DC26AB2F3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000" y="612183"/>
            <a:ext cx="7224651" cy="42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B7046AF-0992-4E0A-982A-0CD9F40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03" y="1295700"/>
            <a:ext cx="4450728" cy="28886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 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1776" y="1260000"/>
            <a:ext cx="3852000" cy="57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Вас назначили </a:t>
            </a:r>
            <a:r>
              <a:rPr lang="en-US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manager</a:t>
            </a: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-ом проекта по разработке </a:t>
            </a: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мобильной игры</a:t>
            </a:r>
            <a:endParaRPr lang="ru-RU" sz="1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2217807"/>
            <a:ext cx="355892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чего начнёте?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90;p104" descr="preencoded.png">
            <a:extLst>
              <a:ext uri="{FF2B5EF4-FFF2-40B4-BE49-F238E27FC236}">
                <a16:creationId xmlns:a16="http://schemas.microsoft.com/office/drawing/2014/main" xmlns="" id="{46F7BA3E-6C49-490A-9B75-607F72BC31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0943" y="1171799"/>
            <a:ext cx="3852000" cy="248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4752001" y="1260000"/>
            <a:ext cx="3852000" cy="142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разобьёте предыдущий проект по разработке мобильной игры на основные фазы</a:t>
            </a: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Жизненного цикла?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endParaRPr lang="ru-RU" sz="1600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будете делать на этих фазах?</a:t>
            </a:r>
            <a:endParaRPr lang="ru-RU" sz="1600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4" name="Google Shape;544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91;p104" descr="preencoded.png">
            <a:extLst>
              <a:ext uri="{FF2B5EF4-FFF2-40B4-BE49-F238E27FC236}">
                <a16:creationId xmlns:a16="http://schemas.microsoft.com/office/drawing/2014/main" xmlns="" id="{4FDA92AD-4352-478A-BDF2-EA8F6EECB8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791" y="1404274"/>
            <a:ext cx="3294277" cy="222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xmlns="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формате </a:t>
            </a:r>
            <a:r>
              <a:rPr lang="ru-RU" sz="1600" b="1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ДТП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Достижения 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Трудности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r>
              <a:rPr lang="ru-RU" sz="1200" dirty="0">
                <a:solidFill>
                  <a:schemeClr val="dk1"/>
                </a:solidFill>
              </a:rPr>
              <a:t/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xmlns="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040400"/>
            <a:ext cx="403200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  <a:tabLst>
                <a:tab pos="1879600" algn="l"/>
              </a:tabLst>
            </a:pPr>
            <a:r>
              <a:rPr lang="ru-RU" sz="1200" dirty="0">
                <a:solidFill>
                  <a:schemeClr val="dk1"/>
                </a:solidFill>
              </a:rPr>
              <a:t>Вводный урок</a:t>
            </a:r>
            <a:endParaRPr lang="en-US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С чего начать свой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содержание проекта и содержание продукта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сформировать иерархическую структуру работ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идентифицировать и оценить риски проекта</a:t>
            </a:r>
            <a:endParaRPr lang="ru-RU" sz="1200" dirty="0">
              <a:solidFill>
                <a:schemeClr val="dk1"/>
              </a:solidFill>
            </a:endParaRP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xmlns="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641741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– Учебный проект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xmlns="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353428"/>
            <a:ext cx="6589220" cy="290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Идентификация и оценка стейкхолдеров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Содержание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Дорожная карта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План-график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Риски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Команда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Устав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Организация работы команды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Защита проекта</a:t>
            </a:r>
            <a:endParaRPr lang="ru-RU"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" name="Google Shape;1076;p103" descr="preencoded.png">
            <a:extLst>
              <a:ext uri="{FF2B5EF4-FFF2-40B4-BE49-F238E27FC236}">
                <a16:creationId xmlns:a16="http://schemas.microsoft.com/office/drawing/2014/main" xmlns="" id="{8D0F14FF-1E5C-4B9C-9268-21D7B7D6B1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6790" y="2494257"/>
            <a:ext cx="2287210" cy="160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163100"/>
            <a:ext cx="503164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С чего начать свой первый проект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Что такое </a:t>
            </a:r>
            <a:r>
              <a:rPr lang="en-US" sz="1600" dirty="0">
                <a:solidFill>
                  <a:schemeClr val="dk1"/>
                </a:solidFill>
              </a:rPr>
              <a:t>Project management</a:t>
            </a:r>
            <a:endParaRPr lang="ru-RU" sz="16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Жизненный цикл проекта и продукта проекта</a:t>
            </a:r>
          </a:p>
          <a:p>
            <a:pPr marL="374399" lvl="0" indent="-306599" algn="l" rtl="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Фазы жизненного цикла проекта</a:t>
            </a:r>
          </a:p>
          <a:p>
            <a:pPr marL="374399" lvl="0" indent="-306599" algn="l" rtl="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Google Shape;1068;p102" descr="preencoded.png">
            <a:extLst>
              <a:ext uri="{FF2B5EF4-FFF2-40B4-BE49-F238E27FC236}">
                <a16:creationId xmlns:a16="http://schemas.microsoft.com/office/drawing/2014/main" xmlns="" id="{DFDD7D0F-5A6F-4725-A6AF-001B0A59EE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513" y="2557907"/>
            <a:ext cx="1541487" cy="222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Project management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Железный треугольник проекта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43D38812-6017-46D6-920A-76212B40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24" y="1429443"/>
            <a:ext cx="3877491" cy="30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1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PMBOK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83;p5">
            <a:extLst>
              <a:ext uri="{FF2B5EF4-FFF2-40B4-BE49-F238E27FC236}">
                <a16:creationId xmlns:a16="http://schemas.microsoft.com/office/drawing/2014/main" xmlns="" id="{707B7106-C128-4675-B6EA-DFDFE7776669}"/>
              </a:ext>
            </a:extLst>
          </p:cNvPr>
          <p:cNvSpPr txBox="1"/>
          <p:nvPr/>
        </p:nvSpPr>
        <p:spPr>
          <a:xfrm>
            <a:off x="548750" y="1607038"/>
            <a:ext cx="4526945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Свод знаний по управлению проектами (англ. Project Management Body Of </a:t>
            </a:r>
            <a:r>
              <a:rPr lang="ru-RU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Knowledge</a:t>
            </a: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)</a:t>
            </a:r>
          </a:p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стандарт разработан PMI</a:t>
            </a:r>
          </a:p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основной справочный материал и руководство для профессионалов</a:t>
            </a:r>
          </a:p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самое актуальное издание — 7, (2021 г.)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2E38FB37-FD55-4926-B572-915F4060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12" y="1607038"/>
            <a:ext cx="3528650" cy="192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6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manager</a:t>
            </a:r>
            <a:r>
              <a:rPr lang="ru-RU" dirty="0"/>
              <a:t> и </a:t>
            </a:r>
            <a:r>
              <a:rPr lang="en-US" dirty="0"/>
              <a:t>Product owner</a:t>
            </a:r>
            <a:br>
              <a:rPr lang="en-US" dirty="0"/>
            </a:br>
            <a:r>
              <a:rPr lang="ru-RU" dirty="0"/>
              <a:t>В чём разница?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9488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427</Words>
  <Application>Microsoft Office PowerPoint</Application>
  <PresentationFormat>Экран (16:9)</PresentationFormat>
  <Paragraphs>112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Arial</vt:lpstr>
      <vt:lpstr>IBM Plex Sans</vt:lpstr>
      <vt:lpstr>Roboto</vt:lpstr>
      <vt:lpstr>Calibri</vt:lpstr>
      <vt:lpstr>IBM Plex Sans SemiBold</vt:lpstr>
      <vt:lpstr>Wingdings</vt:lpstr>
      <vt:lpstr>Simple Light</vt:lpstr>
      <vt:lpstr>Макет шаблона GB</vt:lpstr>
      <vt:lpstr>4_Office Theme</vt:lpstr>
      <vt:lpstr>1_Макет шаблона GB</vt:lpstr>
      <vt:lpstr>Bootcamp Project Manager</vt:lpstr>
      <vt:lpstr>Игорь Зуриев</vt:lpstr>
      <vt:lpstr>План</vt:lpstr>
      <vt:lpstr>План – Учебный проект</vt:lpstr>
      <vt:lpstr>Что будет на семинаре сегодня</vt:lpstr>
      <vt:lpstr>Что такое Project management?</vt:lpstr>
      <vt:lpstr>Железный треугольник проекта</vt:lpstr>
      <vt:lpstr>PMBOK</vt:lpstr>
      <vt:lpstr>Project manager и Product owner В чём разница?</vt:lpstr>
      <vt:lpstr>Жизненный цикл проекта </vt:lpstr>
      <vt:lpstr>С чего начать свой первый проект?</vt:lpstr>
      <vt:lpstr>Жизненный цикл проекта </vt:lpstr>
      <vt:lpstr>Презентация PowerPoint</vt:lpstr>
      <vt:lpstr>Кейсы</vt:lpstr>
      <vt:lpstr>Презентация PowerPoint</vt:lpstr>
      <vt:lpstr>Презентация PowerPoint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dc:creator>ноутбук</dc:creator>
  <cp:lastModifiedBy>ноутбук</cp:lastModifiedBy>
  <cp:revision>59</cp:revision>
  <dcterms:modified xsi:type="dcterms:W3CDTF">2022-08-03T09:03:14Z</dcterms:modified>
</cp:coreProperties>
</file>